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78" r:id="rId3"/>
    <p:sldId id="382" r:id="rId4"/>
    <p:sldId id="379" r:id="rId5"/>
    <p:sldId id="380" r:id="rId6"/>
    <p:sldId id="381" r:id="rId7"/>
    <p:sldId id="383" r:id="rId8"/>
    <p:sldId id="384" r:id="rId9"/>
    <p:sldId id="34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1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54886"/>
            <a:ext cx="8856984" cy="1470025"/>
          </a:xfrm>
        </p:spPr>
        <p:txBody>
          <a:bodyPr>
            <a:noAutofit/>
          </a:bodyPr>
          <a:lstStyle/>
          <a:p>
            <a:r>
              <a:rPr lang="nl-NL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Indonesisch nationalisme</a:t>
            </a:r>
            <a:endParaRPr lang="nl-NL" sz="7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95736" y="5805263"/>
            <a:ext cx="6097310" cy="694928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Nederland en Indonesië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05263"/>
            <a:ext cx="695503" cy="6955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94" y="1340768"/>
            <a:ext cx="6176230" cy="4205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1900 </a:t>
            </a:r>
            <a:r>
              <a:rPr lang="nl-N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- 1920: </a:t>
            </a:r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Ethische Politiek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524000"/>
            <a:ext cx="8610600" cy="5073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19</a:t>
            </a:r>
            <a:r>
              <a:rPr lang="nl-NL" altLang="nl-NL" sz="2400" b="1" baseline="30000" dirty="0" smtClean="0">
                <a:latin typeface="Arial" panose="020B0604020202020204" pitchFamily="34" charset="0"/>
              </a:rPr>
              <a:t>e</a:t>
            </a:r>
            <a:r>
              <a:rPr lang="nl-NL" altLang="nl-NL" sz="2400" b="1" dirty="0" smtClean="0">
                <a:latin typeface="Arial" panose="020B0604020202020204" pitchFamily="34" charset="0"/>
              </a:rPr>
              <a:t> eeuw: 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uitbuiting en onderdrukking van Nederlands-Indië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Cultuurstelsel (1830 – 1870)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Europees kolonialisme (1870 – 1900)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Hongersnood 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Onderontwikkeling 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Arm en achtergebleven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 Er </a:t>
            </a:r>
            <a:r>
              <a:rPr lang="nl-NL" altLang="nl-NL" sz="2400" b="1" i="1" dirty="0" smtClean="0">
                <a:latin typeface="Arial" panose="020B0604020202020204" pitchFamily="34" charset="0"/>
                <a:sym typeface="Wingdings" panose="05000000000000000000" pitchFamily="2" charset="2"/>
              </a:rPr>
              <a:t>moet</a:t>
            </a: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iets gebeuren…</a:t>
            </a:r>
            <a:endParaRPr lang="nl-NL" altLang="nl-NL" sz="24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79155" y="4365104"/>
            <a:ext cx="5385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“…het </a:t>
            </a:r>
            <a:r>
              <a:rPr lang="nl-NL" sz="2800" b="1" i="1" dirty="0"/>
              <a:t>besef, dat Nederland tegenover de bevolking dezer gewesten </a:t>
            </a:r>
            <a:r>
              <a:rPr lang="nl-NL" sz="2800" b="1" i="1" dirty="0">
                <a:solidFill>
                  <a:srgbClr val="0070C0"/>
                </a:solidFill>
              </a:rPr>
              <a:t>een zedelijke roeping </a:t>
            </a:r>
            <a:r>
              <a:rPr lang="nl-NL" sz="2800" b="1" i="1" dirty="0"/>
              <a:t>heeft te </a:t>
            </a:r>
            <a:r>
              <a:rPr lang="nl-NL" sz="2800" b="1" i="1" dirty="0" smtClean="0"/>
              <a:t>vervullen.”</a:t>
            </a:r>
            <a:endParaRPr lang="nl-NL" sz="2800" b="1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183619" cy="4896544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1901: troonrede koningin Wilhelmina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35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1900 </a:t>
            </a:r>
            <a:r>
              <a:rPr lang="nl-N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- 1920: </a:t>
            </a:r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Ethische Politiek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524000"/>
            <a:ext cx="8856984" cy="5073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Nederlands-Indië ontwikkelen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Politieke zelfstandigheid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Economische zelfstandigheid</a:t>
            </a:r>
          </a:p>
          <a:p>
            <a:pPr marL="0" indent="0">
              <a:lnSpc>
                <a:spcPct val="150000"/>
              </a:lnSpc>
              <a:buNone/>
            </a:pPr>
            <a:endParaRPr lang="nl-NL" altLang="nl-NL" sz="24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altLang="nl-NL" sz="2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Irrigatie: voedselproductie omhoog </a:t>
            </a: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 geen hongersnood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Gezondheidszorg: minder sterfte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Scholing: opvoeden van de Indiërs (desascholen)</a:t>
            </a:r>
            <a:endParaRPr lang="nl-NL" altLang="nl-NL" sz="2400" b="1" dirty="0" smtClean="0">
              <a:latin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539133"/>
            <a:ext cx="3672407" cy="259863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637059" cy="26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1900 </a:t>
            </a:r>
            <a:r>
              <a:rPr lang="nl-N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- 1920: </a:t>
            </a:r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Ethische Politiek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524000"/>
            <a:ext cx="8856984" cy="5073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Politieke zelfstandigheid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Zelfbestuur 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Géén onafhankelijkheid!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Volksraad (1916)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Europeanen en Indiërs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Minderheid van Indiërs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Adviserend: géén parlement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59" y="1772816"/>
            <a:ext cx="416106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Nationalisme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980728"/>
            <a:ext cx="8064896" cy="5073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Ethische politiek </a:t>
            </a: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nationalisme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Indiërs gaan naar school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Ideeën: vrijheid, gelijkheid, nationalisme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Politieke partijen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PKI: </a:t>
            </a:r>
            <a:r>
              <a:rPr lang="nl-NL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Partai</a:t>
            </a: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Kommunis</a:t>
            </a: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Indonesia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1910</a:t>
            </a:r>
            <a:r>
              <a:rPr lang="nl-NL" altLang="nl-NL" sz="20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Communistische partij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Opstand in Batavia (1926)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PNI: </a:t>
            </a:r>
            <a:r>
              <a:rPr lang="nl-NL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Partai</a:t>
            </a: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Nasional</a:t>
            </a: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 Indonesia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90" y="4005064"/>
            <a:ext cx="42008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970784" cy="1143000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PNI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980728"/>
            <a:ext cx="8064896" cy="5073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err="1" smtClean="0">
                <a:latin typeface="Arial" panose="020B0604020202020204" pitchFamily="34" charset="0"/>
              </a:rPr>
              <a:t>Partai</a:t>
            </a:r>
            <a:r>
              <a:rPr lang="nl-NL" altLang="nl-NL" sz="2400" b="1" dirty="0" smtClean="0">
                <a:latin typeface="Arial" panose="020B0604020202020204" pitchFamily="34" charset="0"/>
              </a:rPr>
              <a:t> </a:t>
            </a:r>
            <a:r>
              <a:rPr lang="nl-NL" altLang="nl-NL" sz="2400" b="1" dirty="0" err="1" smtClean="0">
                <a:latin typeface="Arial" panose="020B0604020202020204" pitchFamily="34" charset="0"/>
              </a:rPr>
              <a:t>Nasional</a:t>
            </a:r>
            <a:r>
              <a:rPr lang="nl-NL" altLang="nl-NL" sz="2400" b="1" dirty="0" smtClean="0">
                <a:latin typeface="Arial" panose="020B0604020202020204" pitchFamily="34" charset="0"/>
              </a:rPr>
              <a:t> Indonesia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Opgericht in 1927</a:t>
            </a:r>
            <a:endParaRPr lang="nl-NL" altLang="nl-NL" sz="24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Soekarno en </a:t>
            </a:r>
            <a:r>
              <a:rPr lang="nl-NL" altLang="nl-NL" sz="2400" b="1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Hatta</a:t>
            </a:r>
            <a:endParaRPr lang="nl-NL" altLang="nl-NL" sz="24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Geen samenwerking met de Nederlanders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Nationalisme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Trots op eigen land, taal en cultuur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Een eigen staat willen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i="1" dirty="0" smtClean="0">
                <a:latin typeface="Arial" panose="020B0604020202020204" pitchFamily="34" charset="0"/>
                <a:sym typeface="Wingdings" panose="05000000000000000000" pitchFamily="2" charset="2"/>
              </a:rPr>
              <a:t>“Indonesiërs zijn één volk!”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479"/>
            <a:ext cx="3220953" cy="32439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78" y="477595"/>
            <a:ext cx="4332222" cy="24260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83" y="4797152"/>
            <a:ext cx="3890389" cy="186906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86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217626" cy="1143000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Soekarno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670407"/>
            <a:ext cx="8712968" cy="41348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Fanatieke </a:t>
            </a: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nationalist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</a:rPr>
              <a:t>Opgepakt in 1930</a:t>
            </a:r>
            <a:endParaRPr lang="nl-NL" altLang="nl-NL" sz="24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Steeds populairder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Verbannen in 1933 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Nederland probeerde zo het nationalisme te bestrijden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Bevrijd </a:t>
            </a:r>
            <a:r>
              <a:rPr lang="nl-NL" altLang="nl-NL" sz="2400" b="1" dirty="0">
                <a:latin typeface="Arial" panose="020B0604020202020204" pitchFamily="34" charset="0"/>
                <a:sym typeface="Wingdings" panose="05000000000000000000" pitchFamily="2" charset="2"/>
              </a:rPr>
              <a:t>door de Japanners tijdens Tweede </a:t>
            </a:r>
            <a:r>
              <a:rPr lang="nl-NL" altLang="nl-NL" sz="24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Wereldoorlog</a:t>
            </a:r>
            <a:endParaRPr lang="nl-NL" altLang="nl-NL" sz="2400" b="1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8526"/>
            <a:ext cx="2219990" cy="32439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00" y="620688"/>
            <a:ext cx="5204733" cy="33271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55" y="476672"/>
            <a:ext cx="4885025" cy="365684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Ovaal 3"/>
          <p:cNvSpPr/>
          <p:nvPr/>
        </p:nvSpPr>
        <p:spPr>
          <a:xfrm>
            <a:off x="5508104" y="836712"/>
            <a:ext cx="1008112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6216589" y="1988552"/>
            <a:ext cx="1008112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1920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1900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0" y="54868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1940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460432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1950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1910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1979712" y="980728"/>
            <a:ext cx="0" cy="16282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395536" y="980728"/>
            <a:ext cx="0" cy="2376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4644008" y="980728"/>
            <a:ext cx="0" cy="1800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107504" y="3356992"/>
            <a:ext cx="24482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1901</a:t>
            </a:r>
          </a:p>
          <a:p>
            <a:r>
              <a:rPr lang="nl-NL" b="1" dirty="0" smtClean="0"/>
              <a:t>Troonrede Wilhelmina: ethische politiek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1619671" y="2636912"/>
            <a:ext cx="9361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1910</a:t>
            </a:r>
          </a:p>
          <a:p>
            <a:r>
              <a:rPr lang="nl-NL" b="1" dirty="0" smtClean="0"/>
              <a:t>PKI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2960168" y="2800647"/>
            <a:ext cx="16949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1926</a:t>
            </a:r>
          </a:p>
          <a:p>
            <a:r>
              <a:rPr lang="nl-NL" b="1" dirty="0" smtClean="0"/>
              <a:t>Opstand van de communisten</a:t>
            </a:r>
            <a:endParaRPr lang="nl-NL" dirty="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5436096" y="980728"/>
            <a:ext cx="0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4860032" y="4005064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1930</a:t>
            </a:r>
          </a:p>
          <a:p>
            <a:r>
              <a:rPr lang="nl-NL" b="1" dirty="0" smtClean="0"/>
              <a:t>Soekarno gearresteerd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7596336" y="1484784"/>
            <a:ext cx="1368152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Tweede Wereldoorlog</a:t>
            </a:r>
            <a:endParaRPr lang="nl-NL" sz="1600" b="1" dirty="0">
              <a:solidFill>
                <a:schemeClr val="tx1"/>
              </a:solidFill>
            </a:endParaRPr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4860032" y="98072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4680010" y="2852936"/>
            <a:ext cx="6840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1927</a:t>
            </a:r>
          </a:p>
          <a:p>
            <a:r>
              <a:rPr lang="nl-NL" b="1" dirty="0" smtClean="0"/>
              <a:t>PNI</a:t>
            </a:r>
            <a:endParaRPr lang="nl-NL" dirty="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5940152" y="98072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5724128" y="2852936"/>
            <a:ext cx="12961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1933</a:t>
            </a:r>
          </a:p>
          <a:p>
            <a:r>
              <a:rPr lang="nl-NL" b="1" dirty="0" smtClean="0"/>
              <a:t>Soekarno verbannen</a:t>
            </a:r>
            <a:endParaRPr lang="nl-NL" dirty="0"/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7596336" y="98072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/>
          <p:cNvSpPr txBox="1"/>
          <p:nvPr/>
        </p:nvSpPr>
        <p:spPr>
          <a:xfrm>
            <a:off x="7380312" y="2852936"/>
            <a:ext cx="158417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1942</a:t>
            </a:r>
          </a:p>
          <a:p>
            <a:r>
              <a:rPr lang="nl-NL" b="1" dirty="0" smtClean="0"/>
              <a:t>WO II in Indië: Soekarno bevrijd door de Japanners</a:t>
            </a:r>
            <a:endParaRPr lang="nl-NL" dirty="0"/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8" y="5525862"/>
            <a:ext cx="1616000" cy="1143498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94" y="5522436"/>
            <a:ext cx="1712994" cy="1115803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12" y="5520539"/>
            <a:ext cx="2000908" cy="1120507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20230"/>
            <a:ext cx="1493502" cy="1118009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17232"/>
            <a:ext cx="1711000" cy="1093765"/>
          </a:xfrm>
          <a:prstGeom prst="rect">
            <a:avLst/>
          </a:prstGeom>
        </p:spPr>
      </p:pic>
      <p:sp>
        <p:nvSpPr>
          <p:cNvPr id="30" name="Rechthoek 29"/>
          <p:cNvSpPr/>
          <p:nvPr/>
        </p:nvSpPr>
        <p:spPr>
          <a:xfrm>
            <a:off x="251519" y="1484784"/>
            <a:ext cx="3456383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smtClean="0">
                <a:solidFill>
                  <a:srgbClr val="0070C0"/>
                </a:solidFill>
              </a:rPr>
              <a:t>Ethische Politiek </a:t>
            </a:r>
            <a:endParaRPr lang="nl-NL" sz="1600" b="1" dirty="0">
              <a:solidFill>
                <a:srgbClr val="0070C0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3716252" y="1484784"/>
            <a:ext cx="3880084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smtClean="0">
                <a:solidFill>
                  <a:schemeClr val="bg1"/>
                </a:solidFill>
              </a:rPr>
              <a:t>Indonesisch nationalisme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35" grpId="0" animBg="1"/>
      <p:bldP spid="36" grpId="0" animBg="1"/>
      <p:bldP spid="40" grpId="0" animBg="1"/>
      <p:bldP spid="44" grpId="0" animBg="1"/>
      <p:bldP spid="45" grpId="0" animBg="1"/>
      <p:bldP spid="30" grpId="0" animBg="1"/>
      <p:bldP spid="2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264</Words>
  <Application>Microsoft Office PowerPoint</Application>
  <PresentationFormat>Diavoorstelling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Edwardian Script ITC</vt:lpstr>
      <vt:lpstr>Wingdings</vt:lpstr>
      <vt:lpstr>Kantoorthema</vt:lpstr>
      <vt:lpstr>Indonesisch nationalisme</vt:lpstr>
      <vt:lpstr>1900 - 1920: Ethische Politiek</vt:lpstr>
      <vt:lpstr>PowerPoint-presentatie</vt:lpstr>
      <vt:lpstr>1900 - 1920: Ethische Politiek</vt:lpstr>
      <vt:lpstr>1900 - 1920: Ethische Politiek</vt:lpstr>
      <vt:lpstr>Nationalisme</vt:lpstr>
      <vt:lpstr>PNI</vt:lpstr>
      <vt:lpstr>Soekarno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153</cp:revision>
  <dcterms:created xsi:type="dcterms:W3CDTF">2011-09-12T12:30:35Z</dcterms:created>
  <dcterms:modified xsi:type="dcterms:W3CDTF">2017-01-14T00:22:25Z</dcterms:modified>
</cp:coreProperties>
</file>